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9" r:id="rId6"/>
    <p:sldId id="272" r:id="rId7"/>
    <p:sldId id="290" r:id="rId8"/>
    <p:sldId id="291" r:id="rId9"/>
    <p:sldId id="292" r:id="rId10"/>
    <p:sldId id="293" r:id="rId11"/>
    <p:sldId id="260" r:id="rId12"/>
    <p:sldId id="274" r:id="rId13"/>
    <p:sldId id="273" r:id="rId14"/>
    <p:sldId id="269" r:id="rId15"/>
    <p:sldId id="276" r:id="rId16"/>
    <p:sldId id="280" r:id="rId17"/>
    <p:sldId id="281" r:id="rId18"/>
    <p:sldId id="283" r:id="rId19"/>
    <p:sldId id="275" r:id="rId20"/>
    <p:sldId id="284" r:id="rId21"/>
    <p:sldId id="278" r:id="rId22"/>
    <p:sldId id="285" r:id="rId23"/>
    <p:sldId id="286" r:id="rId24"/>
    <p:sldId id="287" r:id="rId25"/>
    <p:sldId id="282" r:id="rId26"/>
    <p:sldId id="277" r:id="rId27"/>
    <p:sldId id="279" r:id="rId28"/>
    <p:sldId id="288" r:id="rId29"/>
    <p:sldId id="294" r:id="rId30"/>
    <p:sldId id="264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29.png"/><Relationship Id="rId10" Type="http://schemas.openxmlformats.org/officeDocument/2006/relationships/image" Target="../media/image1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70682D2B-8EAE-4713-948E-15D24ECEB6EF}"/>
              </a:ext>
            </a:extLst>
          </p:cNvPr>
          <p:cNvSpPr/>
          <p:nvPr/>
        </p:nvSpPr>
        <p:spPr>
          <a:xfrm>
            <a:off x="4768948" y="860454"/>
            <a:ext cx="56270" cy="11456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327EC-FFDC-4801-AE05-12E59055B961}"/>
              </a:ext>
            </a:extLst>
          </p:cNvPr>
          <p:cNvSpPr txBox="1">
            <a:spLocks/>
          </p:cNvSpPr>
          <p:nvPr/>
        </p:nvSpPr>
        <p:spPr>
          <a:xfrm>
            <a:off x="1131364" y="4699592"/>
            <a:ext cx="3007172" cy="2158408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/>
            </a:r>
            <a:br>
              <a:rPr lang="en-ZA" dirty="0"/>
            </a:br>
            <a:r>
              <a:rPr lang="en-ZA" sz="1800" dirty="0"/>
              <a:t>Postal</a:t>
            </a:r>
            <a:br>
              <a:rPr lang="en-ZA" sz="1800" dirty="0"/>
            </a:br>
            <a:r>
              <a:rPr lang="en-ZA" sz="1600" dirty="0"/>
              <a:t/>
            </a:r>
            <a:br>
              <a:rPr lang="en-ZA" sz="1600" dirty="0"/>
            </a:br>
            <a:r>
              <a:rPr lang="en-ZA" sz="1600" dirty="0"/>
              <a:t>2 Darter Road </a:t>
            </a:r>
          </a:p>
          <a:p>
            <a:r>
              <a:rPr lang="en-ZA" sz="1600" dirty="0"/>
              <a:t>Ze Bali Security Lodge </a:t>
            </a:r>
          </a:p>
          <a:p>
            <a:r>
              <a:rPr lang="en-ZA" sz="1600" dirty="0"/>
              <a:t>Greenhills, Randfontein, 1759</a:t>
            </a:r>
            <a:br>
              <a:rPr lang="en-ZA" sz="1600" dirty="0"/>
            </a:br>
            <a:r>
              <a:rPr lang="en-ZA" sz="1600" dirty="0"/>
              <a:t>Cell:  073 566 2161</a:t>
            </a:r>
          </a:p>
          <a:p>
            <a:r>
              <a:rPr lang="en-ZA" sz="1600" dirty="0"/>
              <a:t>Email: </a:t>
            </a:r>
            <a:r>
              <a:rPr lang="en-US" sz="1600" dirty="0"/>
              <a:t>Phepoholdings@gmail.com  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                                               </a:t>
            </a:r>
            <a:r>
              <a:rPr lang="en-US" sz="1600" u="sng" dirty="0"/>
              <a:t>        </a:t>
            </a:r>
            <a:r>
              <a:rPr lang="en-ZA" sz="1600" dirty="0"/>
              <a:t/>
            </a:r>
            <a:br>
              <a:rPr lang="en-ZA" sz="1600" dirty="0"/>
            </a:br>
            <a:endParaRPr lang="en-US" sz="16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" t="99" r="488"/>
          <a:stretch/>
        </p:blipFill>
        <p:spPr>
          <a:xfrm rot="19937599">
            <a:off x="5280107" y="1450718"/>
            <a:ext cx="6090869" cy="42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D648BB-D8C1-48D7-9A4B-9FBD6C8987D5}"/>
              </a:ext>
            </a:extLst>
          </p:cNvPr>
          <p:cNvSpPr/>
          <p:nvPr/>
        </p:nvSpPr>
        <p:spPr>
          <a:xfrm>
            <a:off x="120306" y="1595621"/>
            <a:ext cx="2014220" cy="27514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B2343-0557-4705-9EE5-4FFE733B9637}"/>
              </a:ext>
            </a:extLst>
          </p:cNvPr>
          <p:cNvSpPr txBox="1"/>
          <p:nvPr/>
        </p:nvSpPr>
        <p:spPr>
          <a:xfrm>
            <a:off x="120306" y="217590"/>
            <a:ext cx="35587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Valves and Pumps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Walking Tall Mining Valves range available in a wide range of linings to meet any application’s requirement. Complementing the diaphragm range is a long and short open frame pinch valves for slurry application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A69E6-55BA-48A7-8531-3BD36A05435B}"/>
              </a:ext>
            </a:extLst>
          </p:cNvPr>
          <p:cNvSpPr txBox="1"/>
          <p:nvPr/>
        </p:nvSpPr>
        <p:spPr>
          <a:xfrm>
            <a:off x="120306" y="2192590"/>
            <a:ext cx="20142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Diaphragm Valve (Straight Through types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Diaphragm Valves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Butterfly</a:t>
            </a: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Valves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Vales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Valves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Valves 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Slurry pump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Valves Rubber Line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Pressure Pump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Z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3D745-1899-4AB3-AAA8-0086EBB9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39" y="1699933"/>
            <a:ext cx="1504029" cy="19155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985FE5-6082-43BB-86E0-36F70E9A3A7D}"/>
              </a:ext>
            </a:extLst>
          </p:cNvPr>
          <p:cNvSpPr/>
          <p:nvPr/>
        </p:nvSpPr>
        <p:spPr>
          <a:xfrm>
            <a:off x="3135314" y="3805169"/>
            <a:ext cx="174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Knife Gate Valve</a:t>
            </a:r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0182F-87FA-4B07-8F62-7B2F24ED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511" y="4223767"/>
            <a:ext cx="1600888" cy="2382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94F17-3572-47DE-8FBC-042D03B5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4223767"/>
            <a:ext cx="2038350" cy="24269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F0F136-B7AC-49B3-93B2-2001D0674950}"/>
              </a:ext>
            </a:extLst>
          </p:cNvPr>
          <p:cNvSpPr/>
          <p:nvPr/>
        </p:nvSpPr>
        <p:spPr>
          <a:xfrm>
            <a:off x="5384848" y="3805169"/>
            <a:ext cx="1205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Gate Valve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EE42F-464E-4E4E-9554-1E9646AED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55" y="4178859"/>
            <a:ext cx="1834535" cy="24269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591C3-8E8E-497A-A38C-63A16C54FBCC}"/>
              </a:ext>
            </a:extLst>
          </p:cNvPr>
          <p:cNvSpPr/>
          <p:nvPr/>
        </p:nvSpPr>
        <p:spPr>
          <a:xfrm>
            <a:off x="7296330" y="3809527"/>
            <a:ext cx="1650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Butterfly Valve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E234D-7832-48A6-B3C2-5C1037B6C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285" y="4178859"/>
            <a:ext cx="1504029" cy="23941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3C3BF1-29DF-41E5-B595-0CCC3844E763}"/>
              </a:ext>
            </a:extLst>
          </p:cNvPr>
          <p:cNvSpPr/>
          <p:nvPr/>
        </p:nvSpPr>
        <p:spPr>
          <a:xfrm>
            <a:off x="9652870" y="3805169"/>
            <a:ext cx="112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RSV Valve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D6CFCC-B886-4779-A12F-3301EB7ED758}"/>
              </a:ext>
            </a:extLst>
          </p:cNvPr>
          <p:cNvSpPr/>
          <p:nvPr/>
        </p:nvSpPr>
        <p:spPr>
          <a:xfrm>
            <a:off x="9836908" y="1181426"/>
            <a:ext cx="1154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 Valves 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83563-0502-4403-8DFF-4AB5FED48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809" y="1554166"/>
            <a:ext cx="1640233" cy="1957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154A8-D460-4A5C-AE2A-9D81AA1DD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309" y="1595621"/>
            <a:ext cx="1764302" cy="19155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BDB032-F9E2-42B1-A1D1-53D42C5885F8}"/>
              </a:ext>
            </a:extLst>
          </p:cNvPr>
          <p:cNvSpPr/>
          <p:nvPr/>
        </p:nvSpPr>
        <p:spPr>
          <a:xfrm>
            <a:off x="7807587" y="1181426"/>
            <a:ext cx="901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A-Type 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370433-F283-4C02-B6C3-B059BE3D69AA}"/>
              </a:ext>
            </a:extLst>
          </p:cNvPr>
          <p:cNvSpPr/>
          <p:nvPr/>
        </p:nvSpPr>
        <p:spPr>
          <a:xfrm>
            <a:off x="4368049" y="1181426"/>
            <a:ext cx="32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Bock &amp; Bleed Gate Valve </a:t>
            </a:r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4B7651-2772-44FF-AA91-9A63E77D2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8461" y="1595621"/>
            <a:ext cx="1390650" cy="1915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710C4A-2C56-419F-B0EA-56D910EAB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2658" y="95835"/>
            <a:ext cx="764540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1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71873"/>
            <a:ext cx="740227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818400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kern="10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Popular Product Ranger</a:t>
            </a:r>
            <a:endParaRPr lang="en-ZA" sz="1200" kern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97227-635A-485D-AEE5-57B818002234}"/>
              </a:ext>
            </a:extLst>
          </p:cNvPr>
          <p:cNvSpPr/>
          <p:nvPr/>
        </p:nvSpPr>
        <p:spPr>
          <a:xfrm>
            <a:off x="276774" y="1334211"/>
            <a:ext cx="2841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Rapture Pressure burst</a:t>
            </a:r>
            <a:r>
              <a:rPr lang="en-US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</a:t>
            </a:r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D5ACAB-4D19-410E-AE74-3A50A462433D}"/>
              </a:ext>
            </a:extLst>
          </p:cNvPr>
          <p:cNvSpPr/>
          <p:nvPr/>
        </p:nvSpPr>
        <p:spPr>
          <a:xfrm>
            <a:off x="3674393" y="1331777"/>
            <a:ext cx="897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Flanges</a:t>
            </a:r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7C362-0EF3-4474-8E8A-682F091A391F}"/>
              </a:ext>
            </a:extLst>
          </p:cNvPr>
          <p:cNvSpPr/>
          <p:nvPr/>
        </p:nvSpPr>
        <p:spPr>
          <a:xfrm>
            <a:off x="452830" y="4293519"/>
            <a:ext cx="1787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Flange Cover LFP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32B97-3182-41FD-9344-37FFBEF78E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2830" y="1751376"/>
            <a:ext cx="2097865" cy="17709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1D9614-5D64-402B-A537-85B5C4AB8B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43636" y="1751375"/>
            <a:ext cx="2097866" cy="17709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D7FC1F-019A-46B0-A6BE-2CCC2C1DEF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830" y="4690894"/>
            <a:ext cx="2097865" cy="15335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4C9520-5B26-43F4-A0D1-F9210CB15BD4}"/>
              </a:ext>
            </a:extLst>
          </p:cNvPr>
          <p:cNvSpPr/>
          <p:nvPr/>
        </p:nvSpPr>
        <p:spPr>
          <a:xfrm>
            <a:off x="2963469" y="4306479"/>
            <a:ext cx="2845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 Pressure Test Pump </a:t>
            </a:r>
            <a:endParaRPr lang="en-Z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4E8009-E040-4E69-AA52-BB5C13DFB5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11925" y="4661206"/>
            <a:ext cx="2097866" cy="15335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9EC050-798B-4CEE-925D-E8E5D3809182}"/>
              </a:ext>
            </a:extLst>
          </p:cNvPr>
          <p:cNvSpPr/>
          <p:nvPr/>
        </p:nvSpPr>
        <p:spPr>
          <a:xfrm>
            <a:off x="6532218" y="4291874"/>
            <a:ext cx="137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Safety Slings</a:t>
            </a:r>
            <a:endParaRPr lang="en-ZA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314FE6-4DEA-4608-A90E-D2B551B138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59207" y="4661207"/>
            <a:ext cx="2329099" cy="158618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8177F3-7089-470F-BB36-C84A7E4C4186}"/>
              </a:ext>
            </a:extLst>
          </p:cNvPr>
          <p:cNvSpPr/>
          <p:nvPr/>
        </p:nvSpPr>
        <p:spPr>
          <a:xfrm>
            <a:off x="9116667" y="4307711"/>
            <a:ext cx="2435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Mining Steel Wire Rope</a:t>
            </a:r>
            <a:endParaRPr lang="en-Z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2BA92-C570-4DDE-9974-D9A46CA09F44}"/>
              </a:ext>
            </a:extLst>
          </p:cNvPr>
          <p:cNvSpPr/>
          <p:nvPr/>
        </p:nvSpPr>
        <p:spPr>
          <a:xfrm>
            <a:off x="9520756" y="1331777"/>
            <a:ext cx="151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Hydraulic jack</a:t>
            </a:r>
            <a:endParaRPr lang="en-Z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96CE3-C36D-48F1-9BB5-CCF4F33FBA30}"/>
              </a:ext>
            </a:extLst>
          </p:cNvPr>
          <p:cNvSpPr/>
          <p:nvPr/>
        </p:nvSpPr>
        <p:spPr>
          <a:xfrm>
            <a:off x="6024933" y="1331777"/>
            <a:ext cx="2814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PUMP Centrifugal </a:t>
            </a:r>
            <a:r>
              <a:rPr lang="en-US" b="1" kern="10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Eltanorm</a:t>
            </a:r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8B0FB-E6FD-4B3D-8F9B-D63419601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050" y="1798009"/>
            <a:ext cx="2050464" cy="1724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10CD-0132-4243-B278-9545A1135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050" y="4690894"/>
            <a:ext cx="2050464" cy="159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BA151-D09F-4A36-835D-E7F9ED9B31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207" y="1701109"/>
            <a:ext cx="2381250" cy="18212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2658" y="121002"/>
            <a:ext cx="764540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653290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kern="10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GENARATION  </a:t>
            </a:r>
            <a:endParaRPr lang="en-ZA" sz="1200" kern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0A9D3-E37D-4BC0-B957-A7078ED485A0}"/>
              </a:ext>
            </a:extLst>
          </p:cNvPr>
          <p:cNvSpPr/>
          <p:nvPr/>
        </p:nvSpPr>
        <p:spPr>
          <a:xfrm>
            <a:off x="8904180" y="996996"/>
            <a:ext cx="267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Borehole pump (complete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4C9A4B-A85D-4D70-B938-AF6BDA1E1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530" y="1486832"/>
            <a:ext cx="2114104" cy="168592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5E5C9C-BE9E-478F-9E83-287D8700501D}"/>
              </a:ext>
            </a:extLst>
          </p:cNvPr>
          <p:cNvSpPr/>
          <p:nvPr/>
        </p:nvSpPr>
        <p:spPr>
          <a:xfrm>
            <a:off x="563548" y="1025450"/>
            <a:ext cx="138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Multimeter  </a:t>
            </a:r>
            <a:endParaRPr lang="en-Z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3315910" y="100092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Cables </a:t>
            </a:r>
            <a:endParaRPr lang="en-ZA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0C2B116-7D8D-4FEF-8EE6-3C6F9D3270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3976" y="1486832"/>
            <a:ext cx="2209801" cy="16533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9045501" y="3356856"/>
            <a:ext cx="1057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Vibrating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78" y="3910289"/>
            <a:ext cx="2143125" cy="1762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855" y="3864688"/>
            <a:ext cx="2779922" cy="1807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152" y="3910290"/>
            <a:ext cx="2343150" cy="1762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603263" y="3356857"/>
            <a:ext cx="11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AC Motor</a:t>
            </a:r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2896055" y="3374894"/>
            <a:ext cx="210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Steel Extension Reel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5792102" y="3218357"/>
            <a:ext cx="1766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Motor Control &amp;</a:t>
            </a:r>
          </a:p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Accessories</a:t>
            </a:r>
            <a:endParaRPr lang="en-Z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B6838-DD39-41DB-AD90-891B284ED9B8}"/>
              </a:ext>
            </a:extLst>
          </p:cNvPr>
          <p:cNvSpPr/>
          <p:nvPr/>
        </p:nvSpPr>
        <p:spPr>
          <a:xfrm>
            <a:off x="5693925" y="886950"/>
            <a:ext cx="2042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Industrial Planetary</a:t>
            </a:r>
          </a:p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Gearbox  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CCE79-4C39-4FDB-B5F9-802A01D61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152" y="1486831"/>
            <a:ext cx="2343150" cy="163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C52C7-C128-40BC-BAE8-FBFC78AEB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728" y="1424970"/>
            <a:ext cx="2114550" cy="1762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35AFA-E03A-4E64-98A9-123B9322E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415" y="3910289"/>
            <a:ext cx="2371725" cy="1762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89BE9E-F0D2-4487-A916-208455524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466" y="190037"/>
            <a:ext cx="964732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887329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kern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kern="10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NSTRUMETATION Conti..</a:t>
            </a:r>
            <a:r>
              <a:rPr lang="en-US" b="1" kern="1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sz="1200" kern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097F0A-ECBE-4A1B-BA27-68353C3C1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8750" y="191742"/>
            <a:ext cx="946785" cy="619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394891" y="904774"/>
            <a:ext cx="1953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Nucleonic Process </a:t>
            </a:r>
          </a:p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Measurement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2EF4E-0032-47F1-B2D2-BB6B9EE10594}"/>
              </a:ext>
            </a:extLst>
          </p:cNvPr>
          <p:cNvSpPr/>
          <p:nvPr/>
        </p:nvSpPr>
        <p:spPr>
          <a:xfrm>
            <a:off x="3748819" y="897414"/>
            <a:ext cx="198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Nucleonic Level </a:t>
            </a:r>
          </a:p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0A9D3-E37D-4BC0-B957-A7078ED485A0}"/>
              </a:ext>
            </a:extLst>
          </p:cNvPr>
          <p:cNvSpPr/>
          <p:nvPr/>
        </p:nvSpPr>
        <p:spPr>
          <a:xfrm>
            <a:off x="5936900" y="1135403"/>
            <a:ext cx="240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Pressure Measurement</a:t>
            </a:r>
            <a:endParaRPr lang="en-Z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5E5C9C-BE9E-478F-9E83-287D8700501D}"/>
              </a:ext>
            </a:extLst>
          </p:cNvPr>
          <p:cNvSpPr/>
          <p:nvPr/>
        </p:nvSpPr>
        <p:spPr>
          <a:xfrm>
            <a:off x="258640" y="3515400"/>
            <a:ext cx="304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Overfill Prevention Controller </a:t>
            </a:r>
            <a:endParaRPr lang="en-Z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3539233" y="3506072"/>
            <a:ext cx="163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Level Indicator </a:t>
            </a:r>
            <a:endParaRPr lang="en-Z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9445997" y="3506072"/>
            <a:ext cx="166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Flame Scanners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1" y="1545994"/>
            <a:ext cx="2558808" cy="1850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023" y="1578634"/>
            <a:ext cx="2190044" cy="1773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19" y="1545993"/>
            <a:ext cx="2310811" cy="1850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242" y="1551105"/>
            <a:ext cx="2555842" cy="18452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90A9D3-E37D-4BC0-B957-A7078ED485A0}"/>
              </a:ext>
            </a:extLst>
          </p:cNvPr>
          <p:cNvSpPr/>
          <p:nvPr/>
        </p:nvSpPr>
        <p:spPr>
          <a:xfrm>
            <a:off x="8736021" y="1052885"/>
            <a:ext cx="280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Temperature Measurement</a:t>
            </a:r>
            <a:endParaRPr lang="en-Z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217" y="3972335"/>
            <a:ext cx="2228850" cy="2384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169" y="3972334"/>
            <a:ext cx="2333625" cy="2384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152" y="3972335"/>
            <a:ext cx="2580021" cy="23840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6323331" y="3396360"/>
            <a:ext cx="160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Igniters &amp; Pilot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0CDE0-0B56-464D-8BD4-752095B88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161" y="3972335"/>
            <a:ext cx="2470953" cy="238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169184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kern="10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INSTRUMETATION  </a:t>
            </a:r>
            <a:endParaRPr lang="en-ZA" sz="1200" kern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097F0A-ECBE-4A1B-BA27-68353C3C1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8750" y="191742"/>
            <a:ext cx="946785" cy="619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462832" y="1130219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Oil Conditioning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2EF4E-0032-47F1-B2D2-BB6B9EE10594}"/>
              </a:ext>
            </a:extLst>
          </p:cNvPr>
          <p:cNvSpPr/>
          <p:nvPr/>
        </p:nvSpPr>
        <p:spPr>
          <a:xfrm>
            <a:off x="3269061" y="939507"/>
            <a:ext cx="1989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Belt conveyor protection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0A9D3-E37D-4BC0-B957-A7078ED485A0}"/>
              </a:ext>
            </a:extLst>
          </p:cNvPr>
          <p:cNvSpPr/>
          <p:nvPr/>
        </p:nvSpPr>
        <p:spPr>
          <a:xfrm>
            <a:off x="5936900" y="1135403"/>
            <a:ext cx="176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Electro Chemical</a:t>
            </a:r>
            <a:endParaRPr lang="en-Z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5E5C9C-BE9E-478F-9E83-287D8700501D}"/>
              </a:ext>
            </a:extLst>
          </p:cNvPr>
          <p:cNvSpPr/>
          <p:nvPr/>
        </p:nvSpPr>
        <p:spPr>
          <a:xfrm>
            <a:off x="532948" y="3534848"/>
            <a:ext cx="1584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 Switches </a:t>
            </a:r>
            <a:endParaRPr lang="en-Z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3275615" y="3534848"/>
            <a:ext cx="153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Flow Element </a:t>
            </a:r>
            <a:endParaRPr lang="en-Z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8888271" y="3534848"/>
            <a:ext cx="1992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Liquid Level Switch</a:t>
            </a:r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90A9D3-E37D-4BC0-B957-A7078ED485A0}"/>
              </a:ext>
            </a:extLst>
          </p:cNvPr>
          <p:cNvSpPr/>
          <p:nvPr/>
        </p:nvSpPr>
        <p:spPr>
          <a:xfrm>
            <a:off x="8728298" y="1130219"/>
            <a:ext cx="2350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Custody Measurement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8DDA7A-CF01-48AB-9060-B2BFA9D38283}"/>
              </a:ext>
            </a:extLst>
          </p:cNvPr>
          <p:cNvSpPr/>
          <p:nvPr/>
        </p:nvSpPr>
        <p:spPr>
          <a:xfrm>
            <a:off x="5791828" y="3534848"/>
            <a:ext cx="2059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Liquid Level Gauges</a:t>
            </a:r>
            <a:endParaRPr lang="en-Z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9" y="1627428"/>
            <a:ext cx="2187613" cy="1549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11" y="1640506"/>
            <a:ext cx="2352675" cy="1558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051" y="1640506"/>
            <a:ext cx="2200275" cy="1536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031" y="1662414"/>
            <a:ext cx="2266950" cy="1536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61" y="4107452"/>
            <a:ext cx="2136362" cy="1800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391" y="4102690"/>
            <a:ext cx="2351904" cy="18049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526" y="4107451"/>
            <a:ext cx="2136362" cy="18002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7264" y="4107450"/>
            <a:ext cx="2266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4452253" y="316638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81511C-7C95-41AD-BBB9-302E5AD4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1" y="4460586"/>
            <a:ext cx="2054231" cy="189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84755-1B5F-4F44-99CE-D38D2916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1" y="1526704"/>
            <a:ext cx="2163003" cy="20859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4D5513-3F6B-4582-839B-34278A6D01D2}"/>
              </a:ext>
            </a:extLst>
          </p:cNvPr>
          <p:cNvSpPr/>
          <p:nvPr/>
        </p:nvSpPr>
        <p:spPr>
          <a:xfrm>
            <a:off x="1081226" y="1097192"/>
            <a:ext cx="179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Chemicals </a:t>
            </a:r>
            <a:r>
              <a:rPr lang="en-ZA" b="1" kern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Reinol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10B77-90F8-4A82-976B-2724A79F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94" y="1538727"/>
            <a:ext cx="2260665" cy="20859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D30F67-2AB4-4433-A737-20FF6D7C693C}"/>
              </a:ext>
            </a:extLst>
          </p:cNvPr>
          <p:cNvSpPr/>
          <p:nvPr/>
        </p:nvSpPr>
        <p:spPr>
          <a:xfrm>
            <a:off x="3310224" y="1174015"/>
            <a:ext cx="21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Gasket and Sheeting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12DE-FEDC-4E7E-8D90-E409F4C5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493" y="4460586"/>
            <a:ext cx="2260665" cy="18957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79F39D-4262-46E3-9009-76269400BAC3}"/>
              </a:ext>
            </a:extLst>
          </p:cNvPr>
          <p:cNvSpPr/>
          <p:nvPr/>
        </p:nvSpPr>
        <p:spPr>
          <a:xfrm>
            <a:off x="3465951" y="3953526"/>
            <a:ext cx="115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Abrasives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10B3E-2433-4F27-B1B4-373A0C8A2ECA}"/>
              </a:ext>
            </a:extLst>
          </p:cNvPr>
          <p:cNvSpPr/>
          <p:nvPr/>
        </p:nvSpPr>
        <p:spPr>
          <a:xfrm>
            <a:off x="959272" y="3953526"/>
            <a:ext cx="72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B0B073-40F8-4D5B-8BCF-DEF06FD0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60586"/>
            <a:ext cx="2087228" cy="18957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7A570D7-8F4D-44BC-A27D-385F412F1F9A}"/>
              </a:ext>
            </a:extLst>
          </p:cNvPr>
          <p:cNvSpPr/>
          <p:nvPr/>
        </p:nvSpPr>
        <p:spPr>
          <a:xfrm>
            <a:off x="6494925" y="3953526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Lashes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83F626-266F-416A-8443-D3FC9F8FE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696" y="1526703"/>
            <a:ext cx="2260665" cy="20739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DBB6E0B-1B96-4E1C-8597-D39495E7C03F}"/>
              </a:ext>
            </a:extLst>
          </p:cNvPr>
          <p:cNvSpPr/>
          <p:nvPr/>
        </p:nvSpPr>
        <p:spPr>
          <a:xfrm>
            <a:off x="9343547" y="1097192"/>
            <a:ext cx="192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Anchor Industries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43DC6E-C591-4AE9-A79D-3F6352C85027}"/>
              </a:ext>
            </a:extLst>
          </p:cNvPr>
          <p:cNvSpPr/>
          <p:nvPr/>
        </p:nvSpPr>
        <p:spPr>
          <a:xfrm>
            <a:off x="6096000" y="1169395"/>
            <a:ext cx="217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Entanorm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Entanorm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23D779-200A-4CE2-A72E-D7DA7F44F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659" y="4460586"/>
            <a:ext cx="2260665" cy="189576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E2C7720-18AE-4217-90CE-FEC76A9A4B93}"/>
              </a:ext>
            </a:extLst>
          </p:cNvPr>
          <p:cNvSpPr/>
          <p:nvPr/>
        </p:nvSpPr>
        <p:spPr>
          <a:xfrm>
            <a:off x="9508409" y="3953526"/>
            <a:ext cx="144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Tools 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FFD8B-0386-45AC-A8E8-BBAA9A21B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966" y="1538728"/>
            <a:ext cx="2839826" cy="20619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0B29A9-2FEF-4F63-BA94-A06C8FA0C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9573" y="112503"/>
            <a:ext cx="937625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818400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kern="10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Popular Product Ranger</a:t>
            </a:r>
            <a:endParaRPr lang="en-ZA" sz="1200" kern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B525-F311-4E69-8FFD-DE5064FC38F8}"/>
              </a:ext>
            </a:extLst>
          </p:cNvPr>
          <p:cNvSpPr/>
          <p:nvPr/>
        </p:nvSpPr>
        <p:spPr>
          <a:xfrm>
            <a:off x="582228" y="862822"/>
            <a:ext cx="1813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Camlock Canopy 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86303-2C05-4B8D-878E-74530D51E7F5}"/>
              </a:ext>
            </a:extLst>
          </p:cNvPr>
          <p:cNvSpPr/>
          <p:nvPr/>
        </p:nvSpPr>
        <p:spPr>
          <a:xfrm>
            <a:off x="9376304" y="3488325"/>
            <a:ext cx="128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Ventilation 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030E8-ADD3-476D-B01F-283B0144EF1D}"/>
              </a:ext>
            </a:extLst>
          </p:cNvPr>
          <p:cNvSpPr/>
          <p:nvPr/>
        </p:nvSpPr>
        <p:spPr>
          <a:xfrm>
            <a:off x="6538460" y="862822"/>
            <a:ext cx="1600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Flange Bellows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0E5403-F188-411F-AD5C-A500EF34F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993" y="1351728"/>
            <a:ext cx="2297313" cy="1943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699CA5-9379-4BA4-A959-989F750FE3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43890" y="3996157"/>
            <a:ext cx="2550695" cy="1969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D1186C-4F29-4CDE-AB0A-BD216058162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79231" y="1308716"/>
            <a:ext cx="2195098" cy="1986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6C7B8F-12FF-45AA-96C7-0333D06BB4BF}"/>
              </a:ext>
            </a:extLst>
          </p:cNvPr>
          <p:cNvSpPr/>
          <p:nvPr/>
        </p:nvSpPr>
        <p:spPr>
          <a:xfrm>
            <a:off x="338530" y="3647867"/>
            <a:ext cx="236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Mechanical Roof Bolts </a:t>
            </a:r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F6B8D-04C7-4B93-82EE-D66776FDA966}"/>
              </a:ext>
            </a:extLst>
          </p:cNvPr>
          <p:cNvSpPr/>
          <p:nvPr/>
        </p:nvSpPr>
        <p:spPr>
          <a:xfrm>
            <a:off x="3315658" y="3534491"/>
            <a:ext cx="2252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Washer and Bearings </a:t>
            </a:r>
          </a:p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Plates/ Face Plates </a:t>
            </a:r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F9C0F-BE8C-4B65-83C9-6D90C1388625}"/>
              </a:ext>
            </a:extLst>
          </p:cNvPr>
          <p:cNvSpPr/>
          <p:nvPr/>
        </p:nvSpPr>
        <p:spPr>
          <a:xfrm>
            <a:off x="8952931" y="876407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b="1" dirty="0">
                <a:solidFill>
                  <a:srgbClr val="FF0000"/>
                </a:solidFill>
                <a:latin typeface="+mj-lt"/>
              </a:rPr>
              <a:t>Idlers and Rollers</a:t>
            </a:r>
            <a:r>
              <a:rPr lang="en-US" b="1" kern="10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A96D5EF-3DB6-4B44-9A3B-2760585A6C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1500" y="4682885"/>
            <a:ext cx="2297313" cy="875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241656-C22E-47E2-AD58-852B19CF30B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189543" y="4406276"/>
            <a:ext cx="2550695" cy="1428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09E991-605E-4783-B2DE-C55C8992452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637933" y="1311278"/>
            <a:ext cx="2509038" cy="19835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87EE83-0A4E-4627-8C94-3C4BFE53179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19727" y="4406276"/>
            <a:ext cx="2114105" cy="1373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66B1E1-B83D-4592-9BCE-3D7CD843BE7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292896" y="1351728"/>
            <a:ext cx="2152650" cy="137345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6179230" y="3488325"/>
            <a:ext cx="2114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Pulp &amp; Slurry Hoses 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D2EF4E-0032-47F1-B2D2-BB6B9EE10594}"/>
              </a:ext>
            </a:extLst>
          </p:cNvPr>
          <p:cNvSpPr/>
          <p:nvPr/>
        </p:nvSpPr>
        <p:spPr>
          <a:xfrm>
            <a:off x="3417427" y="862822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Camlock Couplings 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A0A615-B3E0-47E5-A9D9-06FE6BD25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855" y="95835"/>
            <a:ext cx="956343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4166561" y="191742"/>
            <a:ext cx="312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Testing Equipment &amp; Electrical 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9E113-3422-4104-B662-F24C034F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7" y="1165535"/>
            <a:ext cx="2162175" cy="2209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E19E9A-4ACB-48A2-AF03-8A1D025D6822}"/>
              </a:ext>
            </a:extLst>
          </p:cNvPr>
          <p:cNvSpPr/>
          <p:nvPr/>
        </p:nvSpPr>
        <p:spPr>
          <a:xfrm>
            <a:off x="355192" y="796203"/>
            <a:ext cx="249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MT970 Particle Counter </a:t>
            </a: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2C2D1B-4F69-4037-98E6-EDFA05F42D9B}"/>
              </a:ext>
            </a:extLst>
          </p:cNvPr>
          <p:cNvSpPr/>
          <p:nvPr/>
        </p:nvSpPr>
        <p:spPr>
          <a:xfrm>
            <a:off x="3524852" y="797200"/>
            <a:ext cx="141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Cable Cutter 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447131-19EC-462D-B1B5-F8516324F730}"/>
              </a:ext>
            </a:extLst>
          </p:cNvPr>
          <p:cNvSpPr/>
          <p:nvPr/>
        </p:nvSpPr>
        <p:spPr>
          <a:xfrm>
            <a:off x="5081237" y="81086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Z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78DB91-FBBB-4058-9322-5871F05EEFF0}"/>
              </a:ext>
            </a:extLst>
          </p:cNvPr>
          <p:cNvSpPr/>
          <p:nvPr/>
        </p:nvSpPr>
        <p:spPr>
          <a:xfrm>
            <a:off x="5504689" y="785184"/>
            <a:ext cx="234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10kv Insulation Tester </a:t>
            </a:r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07A566-00AC-4508-A495-9300567B55ED}"/>
              </a:ext>
            </a:extLst>
          </p:cNvPr>
          <p:cNvSpPr/>
          <p:nvPr/>
        </p:nvSpPr>
        <p:spPr>
          <a:xfrm>
            <a:off x="8684084" y="772338"/>
            <a:ext cx="228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Multi-Function Tester </a:t>
            </a:r>
            <a:endParaRPr lang="en-Z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15C930-FA86-4D67-8EC8-609D4CE1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" y="4271962"/>
            <a:ext cx="2072935" cy="207183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E7A3E55-7409-4888-BEA8-872C6C5F672C}"/>
              </a:ext>
            </a:extLst>
          </p:cNvPr>
          <p:cNvSpPr/>
          <p:nvPr/>
        </p:nvSpPr>
        <p:spPr>
          <a:xfrm>
            <a:off x="631335" y="377231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C82DC9-AE13-4255-A0CD-6479C5E3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764" y="4259405"/>
            <a:ext cx="2162174" cy="208438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5AC2FB1-D0F5-4894-A34D-601361C2B4CA}"/>
              </a:ext>
            </a:extLst>
          </p:cNvPr>
          <p:cNvSpPr/>
          <p:nvPr/>
        </p:nvSpPr>
        <p:spPr>
          <a:xfrm>
            <a:off x="302522" y="3802123"/>
            <a:ext cx="244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High Voltage Insulation 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FDF776-BD15-4A33-9D53-A1D6F1FF4AC1}"/>
              </a:ext>
            </a:extLst>
          </p:cNvPr>
          <p:cNvSpPr/>
          <p:nvPr/>
        </p:nvSpPr>
        <p:spPr>
          <a:xfrm>
            <a:off x="3031763" y="3802956"/>
            <a:ext cx="2825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ELCB Tester Tel28 </a:t>
            </a:r>
            <a:r>
              <a:rPr lang="en-US" b="1" kern="10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Toptronic</a:t>
            </a:r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46B7FE-0492-4FB0-8B1A-2452B42B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88" y="4172288"/>
            <a:ext cx="2390775" cy="217150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827F484-F56D-4192-8973-7D3BCB867774}"/>
              </a:ext>
            </a:extLst>
          </p:cNvPr>
          <p:cNvSpPr/>
          <p:nvPr/>
        </p:nvSpPr>
        <p:spPr>
          <a:xfrm>
            <a:off x="5808041" y="3772313"/>
            <a:ext cx="275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Thermometer Non-Contact </a:t>
            </a:r>
            <a:endParaRPr lang="en-ZA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361267E-6728-44C6-AC76-3B77E9BD0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021" y="4180174"/>
            <a:ext cx="2754280" cy="216361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2A0B472-5F02-4093-B42E-6A0442FC1BC1}"/>
              </a:ext>
            </a:extLst>
          </p:cNvPr>
          <p:cNvSpPr/>
          <p:nvPr/>
        </p:nvSpPr>
        <p:spPr>
          <a:xfrm>
            <a:off x="8825954" y="3772313"/>
            <a:ext cx="1999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Leak Clamp Meter </a:t>
            </a:r>
            <a:endParaRPr lang="en-ZA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56E84A-528C-45AA-BCFD-CC9CC8157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21" y="1180199"/>
            <a:ext cx="2754280" cy="22488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5AC51C-D55E-463E-A002-7E4DBF96B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21" y="1165536"/>
            <a:ext cx="2072937" cy="226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7917-F62C-4CFE-B46E-513640C1C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4688" y="1193282"/>
            <a:ext cx="2390775" cy="2211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C6B77B-7D74-4D52-81AA-6AE1BDD18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7401" y="95835"/>
            <a:ext cx="919797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5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3740643" y="131972"/>
            <a:ext cx="27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Electrical OR Power Tester 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E172F-CF09-4C3C-8C2E-D2CF362C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" y="946836"/>
            <a:ext cx="2349561" cy="16763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1D7214-7DC6-4A02-95AC-E55B97A0CBFC}"/>
              </a:ext>
            </a:extLst>
          </p:cNvPr>
          <p:cNvSpPr/>
          <p:nvPr/>
        </p:nvSpPr>
        <p:spPr>
          <a:xfrm>
            <a:off x="160090" y="501304"/>
            <a:ext cx="3089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Fluke 17B+ Digital Multimeter 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ED38B-0C8C-4BA2-B8E2-4CF32752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69" y="946836"/>
            <a:ext cx="2250383" cy="16763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11628D-3E21-45EF-9479-F2C8742054F0}"/>
              </a:ext>
            </a:extLst>
          </p:cNvPr>
          <p:cNvSpPr/>
          <p:nvPr/>
        </p:nvSpPr>
        <p:spPr>
          <a:xfrm>
            <a:off x="3573946" y="539404"/>
            <a:ext cx="1905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Insulation Testers 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AA14D6-5C75-4B25-AD22-CD588AB5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26" y="946837"/>
            <a:ext cx="1765044" cy="17698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3B1D598-B350-4DC5-B806-913576099537}"/>
              </a:ext>
            </a:extLst>
          </p:cNvPr>
          <p:cNvSpPr/>
          <p:nvPr/>
        </p:nvSpPr>
        <p:spPr>
          <a:xfrm>
            <a:off x="6279024" y="522217"/>
            <a:ext cx="1905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Power Analyzer </a:t>
            </a:r>
            <a:endParaRPr lang="en-Z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03C349-DCB0-491F-A73E-372791626ED5}"/>
              </a:ext>
            </a:extLst>
          </p:cNvPr>
          <p:cNvSpPr/>
          <p:nvPr/>
        </p:nvSpPr>
        <p:spPr>
          <a:xfrm>
            <a:off x="8884559" y="539404"/>
            <a:ext cx="2250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12v26AH Battery </a:t>
            </a:r>
            <a:endParaRPr lang="en-Z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9BF7E3-9376-4751-8301-EF883A1E0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33" y="3549716"/>
            <a:ext cx="2349561" cy="27151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084344-2B23-4754-8A59-804F350885E4}"/>
              </a:ext>
            </a:extLst>
          </p:cNvPr>
          <p:cNvSpPr/>
          <p:nvPr/>
        </p:nvSpPr>
        <p:spPr>
          <a:xfrm>
            <a:off x="314560" y="3059668"/>
            <a:ext cx="2716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Isolator Distribution Board </a:t>
            </a:r>
            <a:endParaRPr lang="en-ZA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9D2AC6-A031-4705-94B3-4189697D0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669" y="3610047"/>
            <a:ext cx="2250383" cy="265747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92CD0D8-0A18-41DD-8A5C-864BEF06C6F7}"/>
              </a:ext>
            </a:extLst>
          </p:cNvPr>
          <p:cNvSpPr/>
          <p:nvPr/>
        </p:nvSpPr>
        <p:spPr>
          <a:xfrm>
            <a:off x="3722103" y="3068767"/>
            <a:ext cx="1609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Floodlight </a:t>
            </a:r>
            <a:endParaRPr lang="en-ZA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740FC7A-8487-4BDB-93E3-78782D195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024" y="3607430"/>
            <a:ext cx="2067359" cy="26574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3BD9DD9-00E2-449B-A229-598D1D8FC143}"/>
              </a:ext>
            </a:extLst>
          </p:cNvPr>
          <p:cNvSpPr/>
          <p:nvPr/>
        </p:nvSpPr>
        <p:spPr>
          <a:xfrm>
            <a:off x="6427180" y="3059668"/>
            <a:ext cx="1905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Refuge bay Light </a:t>
            </a:r>
            <a:endParaRPr lang="en-ZA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F412DE-4484-41CA-A6C3-B3FC83908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229" y="3623021"/>
            <a:ext cx="2250382" cy="265747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FBFFE5B-D213-4E23-87E3-54401F76B0A5}"/>
              </a:ext>
            </a:extLst>
          </p:cNvPr>
          <p:cNvSpPr/>
          <p:nvPr/>
        </p:nvSpPr>
        <p:spPr>
          <a:xfrm>
            <a:off x="8890507" y="3059668"/>
            <a:ext cx="2188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Fusion Splicer </a:t>
            </a:r>
            <a:r>
              <a:rPr lang="en-US" b="1" kern="10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fibres</a:t>
            </a:r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17912-9AA1-40AB-A5E6-3F5A1DE5D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1044" y="1095786"/>
            <a:ext cx="2297567" cy="1769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D8E17D-FF0E-4C3D-8C77-DE0F0BCFFA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8611" y="95835"/>
            <a:ext cx="918587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3939322" y="199392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UNDERGROUD EQUIPMENET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FBF78-8C8E-4791-ACED-95ED1228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1275019"/>
            <a:ext cx="2467473" cy="20061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41B5A-8024-45C8-AAE1-0A028C287C04}"/>
              </a:ext>
            </a:extLst>
          </p:cNvPr>
          <p:cNvSpPr/>
          <p:nvPr/>
        </p:nvSpPr>
        <p:spPr>
          <a:xfrm>
            <a:off x="543159" y="746433"/>
            <a:ext cx="164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Motion SCOUT 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FB3DF-E4BF-4C65-A8F1-5AC1FEA5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64" y="1275019"/>
            <a:ext cx="2727476" cy="2006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75E8C4-0E99-4362-8BBC-2A82B217D5AC}"/>
              </a:ext>
            </a:extLst>
          </p:cNvPr>
          <p:cNvSpPr/>
          <p:nvPr/>
        </p:nvSpPr>
        <p:spPr>
          <a:xfrm>
            <a:off x="3885783" y="740040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Cap lamp 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92B8A-B40F-4200-89AE-C7F07A0ED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36" y="1288206"/>
            <a:ext cx="2085975" cy="20061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E2AE67-7336-40F9-9E42-59FA3DF9A0CB}"/>
              </a:ext>
            </a:extLst>
          </p:cNvPr>
          <p:cNvSpPr/>
          <p:nvPr/>
        </p:nvSpPr>
        <p:spPr>
          <a:xfrm>
            <a:off x="6897912" y="746433"/>
            <a:ext cx="749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V-Tec 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C6F7F-BC96-44D5-A7C4-C44EA5364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879" y="1275019"/>
            <a:ext cx="2027637" cy="20061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38A8B-A829-4854-B87D-5A6EA9898014}"/>
              </a:ext>
            </a:extLst>
          </p:cNvPr>
          <p:cNvSpPr/>
          <p:nvPr/>
        </p:nvSpPr>
        <p:spPr>
          <a:xfrm>
            <a:off x="9426240" y="746096"/>
            <a:ext cx="940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V-Form 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A8185-5357-4AA0-B845-D11ED9ED7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30" y="4019107"/>
            <a:ext cx="2490089" cy="23372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FF7E713-8E82-47FD-B408-16256D68B647}"/>
              </a:ext>
            </a:extLst>
          </p:cNvPr>
          <p:cNvSpPr/>
          <p:nvPr/>
        </p:nvSpPr>
        <p:spPr>
          <a:xfrm>
            <a:off x="492570" y="3440424"/>
            <a:ext cx="215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dirty="0">
                <a:solidFill>
                  <a:srgbClr val="FF0000"/>
                </a:solidFill>
                <a:latin typeface="+mj-lt"/>
              </a:rPr>
              <a:t>Oxygen Self Rescuer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B07B0E-3FD2-4508-96CC-DB4DC8601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265" y="4019107"/>
            <a:ext cx="2727476" cy="23372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D0DF28F-45E5-4122-AA48-628AB49B921B}"/>
              </a:ext>
            </a:extLst>
          </p:cNvPr>
          <p:cNvSpPr/>
          <p:nvPr/>
        </p:nvSpPr>
        <p:spPr>
          <a:xfrm>
            <a:off x="6676504" y="3440424"/>
            <a:ext cx="1202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PH Meter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0155FE-4919-4BCF-9B93-C425521C8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836" y="4019107"/>
            <a:ext cx="2085975" cy="23372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DA96B5B-B4B4-41E3-8380-AC191E887DCA}"/>
              </a:ext>
            </a:extLst>
          </p:cNvPr>
          <p:cNvSpPr/>
          <p:nvPr/>
        </p:nvSpPr>
        <p:spPr>
          <a:xfrm>
            <a:off x="3521420" y="3440424"/>
            <a:ext cx="1918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Advantage 200LS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CDD3AF-11D9-4229-899A-AC0AE3665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673" y="4019107"/>
            <a:ext cx="1981200" cy="2257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FD47B6-FBDE-4D00-8DA6-422F03031C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132" y="95835"/>
            <a:ext cx="940066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B2DC76-9649-4BA1-8004-3BFB005AC5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8530" y="2876323"/>
            <a:ext cx="6600942" cy="217319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</a:t>
            </a:r>
            <a:r>
              <a:rPr lang="en-Z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Mmaphepo</a:t>
            </a: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Holdings Company situated in Randfontein Gauteng. Our main focus is to minimize “down time “ on production as well as on giving solutions, Specialize in sourcing all type of product. Everything from perishables to non-perishables , mining, construction, agricultural, and petrol chemicals , wide range of product and services </a:t>
            </a:r>
          </a:p>
          <a:p>
            <a:pPr marL="0" indent="0">
              <a:buNone/>
            </a:pPr>
            <a:endParaRPr lang="en-Z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Z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Truly South Africa Company “</a:t>
            </a:r>
            <a:endParaRPr lang="en-Z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</a:t>
            </a:r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668CA746-1753-4901-A34A-ED115E03EE09}"/>
              </a:ext>
            </a:extLst>
          </p:cNvPr>
          <p:cNvSpPr/>
          <p:nvPr/>
        </p:nvSpPr>
        <p:spPr>
          <a:xfrm>
            <a:off x="973212" y="218952"/>
            <a:ext cx="3448050" cy="540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3939322" y="199392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i="0" dirty="0">
                <a:solidFill>
                  <a:srgbClr val="FF0000"/>
                </a:solidFill>
                <a:effectLst/>
                <a:latin typeface="Google Sans"/>
              </a:rPr>
              <a:t>MHE Equipment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41B5A-8024-45C8-AAE1-0A028C287C04}"/>
              </a:ext>
            </a:extLst>
          </p:cNvPr>
          <p:cNvSpPr/>
          <p:nvPr/>
        </p:nvSpPr>
        <p:spPr>
          <a:xfrm>
            <a:off x="934992" y="746433"/>
            <a:ext cx="74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Forks 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5E8C4-0E99-4362-8BBC-2A82B217D5AC}"/>
              </a:ext>
            </a:extLst>
          </p:cNvPr>
          <p:cNvSpPr/>
          <p:nvPr/>
        </p:nvSpPr>
        <p:spPr>
          <a:xfrm>
            <a:off x="3021153" y="778817"/>
            <a:ext cx="2782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Solid Rubber Trolley wheel </a:t>
            </a:r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E2AE67-7336-40F9-9E42-59FA3DF9A0CB}"/>
              </a:ext>
            </a:extLst>
          </p:cNvPr>
          <p:cNvSpPr/>
          <p:nvPr/>
        </p:nvSpPr>
        <p:spPr>
          <a:xfrm>
            <a:off x="6096000" y="746096"/>
            <a:ext cx="2181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Full Suspension Seat </a:t>
            </a:r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738A8B-A829-4854-B87D-5A6EA9898014}"/>
              </a:ext>
            </a:extLst>
          </p:cNvPr>
          <p:cNvSpPr/>
          <p:nvPr/>
        </p:nvSpPr>
        <p:spPr>
          <a:xfrm>
            <a:off x="9426240" y="746096"/>
            <a:ext cx="146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Pallet Trolley 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7E713-8E82-47FD-B408-16256D68B647}"/>
              </a:ext>
            </a:extLst>
          </p:cNvPr>
          <p:cNvSpPr/>
          <p:nvPr/>
        </p:nvSpPr>
        <p:spPr>
          <a:xfrm>
            <a:off x="492570" y="3440424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Double Drum Handling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0DF28F-45E5-4122-AA48-628AB49B921B}"/>
              </a:ext>
            </a:extLst>
          </p:cNvPr>
          <p:cNvSpPr/>
          <p:nvPr/>
        </p:nvSpPr>
        <p:spPr>
          <a:xfrm>
            <a:off x="6676504" y="3440424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Trolley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A96B5B-B4B4-41E3-8380-AC191E887DCA}"/>
              </a:ext>
            </a:extLst>
          </p:cNvPr>
          <p:cNvSpPr/>
          <p:nvPr/>
        </p:nvSpPr>
        <p:spPr>
          <a:xfrm>
            <a:off x="3521420" y="3440424"/>
            <a:ext cx="245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Mobile Safety step Lad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87E8C-BC5F-44F6-9965-F12191E3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42" y="1148149"/>
            <a:ext cx="2085976" cy="2187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B4D9D-0FF5-4EE0-B115-47A90F54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680" y="1148149"/>
            <a:ext cx="2428875" cy="2187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A86138-F5C0-4D27-B3A3-67DECFF7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87" y="1115429"/>
            <a:ext cx="2428875" cy="2220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101FE1-71A7-4C91-B156-74578BE7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124" y="1115427"/>
            <a:ext cx="2384611" cy="2220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019F31-5CFE-4268-B55B-6889E32D8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83" y="3809756"/>
            <a:ext cx="2081135" cy="25465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CB3E9E7-0201-4854-BF87-C36AFAB6C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95" y="3866928"/>
            <a:ext cx="2425260" cy="2506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E420E6-22E2-4A6A-81CC-20FBB4EA1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66928"/>
            <a:ext cx="2406262" cy="24894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46870A-C2FA-4A9E-A82E-E6867E4C8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2123" y="3872926"/>
            <a:ext cx="2384611" cy="248342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C2D0D2A-4250-4771-B5DC-A883D3023D2D}"/>
              </a:ext>
            </a:extLst>
          </p:cNvPr>
          <p:cNvSpPr/>
          <p:nvPr/>
        </p:nvSpPr>
        <p:spPr>
          <a:xfrm>
            <a:off x="9511151" y="3419671"/>
            <a:ext cx="165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Trolley wheels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9B4D4D-0A6F-4F49-A6DC-4EDB118B93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4462" y="95835"/>
            <a:ext cx="992736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3939322" y="199392"/>
            <a:ext cx="3304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Locomotive spares components 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41B5A-8024-45C8-AAE1-0A028C287C04}"/>
              </a:ext>
            </a:extLst>
          </p:cNvPr>
          <p:cNvSpPr/>
          <p:nvPr/>
        </p:nvSpPr>
        <p:spPr>
          <a:xfrm>
            <a:off x="725294" y="814841"/>
            <a:ext cx="1955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Locomotive Lights 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5E8C4-0E99-4362-8BBC-2A82B217D5AC}"/>
              </a:ext>
            </a:extLst>
          </p:cNvPr>
          <p:cNvSpPr/>
          <p:nvPr/>
        </p:nvSpPr>
        <p:spPr>
          <a:xfrm>
            <a:off x="3521420" y="810867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Coupling Houses </a:t>
            </a:r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E2AE67-7336-40F9-9E42-59FA3DF9A0CB}"/>
              </a:ext>
            </a:extLst>
          </p:cNvPr>
          <p:cNvSpPr/>
          <p:nvPr/>
        </p:nvSpPr>
        <p:spPr>
          <a:xfrm>
            <a:off x="6096000" y="746096"/>
            <a:ext cx="1998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Brake valve Repair </a:t>
            </a:r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738A8B-A829-4854-B87D-5A6EA9898014}"/>
              </a:ext>
            </a:extLst>
          </p:cNvPr>
          <p:cNvSpPr/>
          <p:nvPr/>
        </p:nvSpPr>
        <p:spPr>
          <a:xfrm>
            <a:off x="9412988" y="746096"/>
            <a:ext cx="123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Brake shoe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7E713-8E82-47FD-B408-16256D68B647}"/>
              </a:ext>
            </a:extLst>
          </p:cNvPr>
          <p:cNvSpPr/>
          <p:nvPr/>
        </p:nvSpPr>
        <p:spPr>
          <a:xfrm>
            <a:off x="492570" y="3440424"/>
            <a:ext cx="2774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Diesel Engine Components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0DF28F-45E5-4122-AA48-628AB49B921B}"/>
              </a:ext>
            </a:extLst>
          </p:cNvPr>
          <p:cNvSpPr/>
          <p:nvPr/>
        </p:nvSpPr>
        <p:spPr>
          <a:xfrm>
            <a:off x="5909256" y="3456114"/>
            <a:ext cx="208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Automatic Coupler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A96B5B-B4B4-41E3-8380-AC191E887DCA}"/>
              </a:ext>
            </a:extLst>
          </p:cNvPr>
          <p:cNvSpPr/>
          <p:nvPr/>
        </p:nvSpPr>
        <p:spPr>
          <a:xfrm>
            <a:off x="3739056" y="3441034"/>
            <a:ext cx="1627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Filter element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2D0D2A-4250-4771-B5DC-A883D3023D2D}"/>
              </a:ext>
            </a:extLst>
          </p:cNvPr>
          <p:cNvSpPr/>
          <p:nvPr/>
        </p:nvSpPr>
        <p:spPr>
          <a:xfrm>
            <a:off x="9232017" y="3433557"/>
            <a:ext cx="214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Compressor  spares </a:t>
            </a:r>
            <a:endParaRPr lang="en-ZA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1D0BA-7D10-4013-B642-F644EF21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0" y="1293537"/>
            <a:ext cx="2305050" cy="175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E9339-5AC1-4B8E-8911-4147CD5A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285" y="1180199"/>
            <a:ext cx="2324100" cy="1869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AADB7-5C73-4E65-8EB6-072B8B4C5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80199"/>
            <a:ext cx="2381250" cy="1869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6342B-BD10-49C5-8692-FAE94937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250" y="1180199"/>
            <a:ext cx="2521675" cy="1869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E4E960-F763-443B-BE95-A234CE5E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59" y="4049988"/>
            <a:ext cx="2343150" cy="18694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48C188-B499-4E72-B9DC-07678AAE5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251" y="4049988"/>
            <a:ext cx="1466850" cy="2162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51C81D-43EB-41BE-9B20-EC40E11CE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256" y="4049988"/>
            <a:ext cx="2567994" cy="18694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8223D0-D21F-415E-A450-ADD077925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9251" y="3966331"/>
            <a:ext cx="2521676" cy="19530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B8C66B-87D3-4387-A0AA-6D878E5E1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1189" y="95835"/>
            <a:ext cx="906009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4601023" y="240609"/>
            <a:ext cx="140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STATIONERY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D69FA-6AE3-4CC9-BFA3-605FB8BD79DA}"/>
              </a:ext>
            </a:extLst>
          </p:cNvPr>
          <p:cNvSpPr/>
          <p:nvPr/>
        </p:nvSpPr>
        <p:spPr>
          <a:xfrm>
            <a:off x="3534011" y="3375991"/>
            <a:ext cx="371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PERSONAL PROTECTIVE EQUIPMENT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A8922-4DC4-4402-9CDF-09BE0B59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1211846"/>
            <a:ext cx="2727477" cy="178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17019-22CC-46F7-8398-ED016F8E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11" y="1211847"/>
            <a:ext cx="3535947" cy="1785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5ABEF-C3A4-402C-8133-AE0C0E57C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536" y="1179269"/>
            <a:ext cx="3802434" cy="1818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155830-EA8D-400D-9786-3EE08A248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1" y="4019107"/>
            <a:ext cx="2727476" cy="22872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EB51E6-B9DB-4C19-A835-550C9208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011" y="4019107"/>
            <a:ext cx="3535947" cy="2337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A53178-87D9-4D64-9122-AD6828980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536" y="4019107"/>
            <a:ext cx="3802434" cy="2287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0C6F5D-ED3D-42A3-9F3F-4D0A92D8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7299" y="95835"/>
            <a:ext cx="989899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371041"/>
            <a:ext cx="2262158" cy="297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200" b="1" kern="10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 and Services</a:t>
            </a:r>
            <a:r>
              <a:rPr lang="en-US" sz="1200" b="1" kern="1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ZA" sz="1200" kern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4294251" y="2163811"/>
            <a:ext cx="2075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Plumbing Services  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614D6-359A-4B1C-8B50-36030343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6" y="2726981"/>
            <a:ext cx="2457803" cy="1430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43571-AEB3-4515-8ED6-CC1BCF3B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80" y="2726981"/>
            <a:ext cx="2464731" cy="1430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18B2B-4647-4D3F-8C77-C74F2748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43" y="2713820"/>
            <a:ext cx="2247900" cy="14303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E0A2E00-D1CD-4ECF-85D1-129A00ED98FF}"/>
              </a:ext>
            </a:extLst>
          </p:cNvPr>
          <p:cNvSpPr/>
          <p:nvPr/>
        </p:nvSpPr>
        <p:spPr>
          <a:xfrm>
            <a:off x="338530" y="994260"/>
            <a:ext cx="31254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Construction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Roof Sheeting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Renovation/Roof repair 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Plumbing/Electrify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Paving/Painting/Plumbing/grass cutting </a:t>
            </a:r>
            <a:endParaRPr lang="en-ZA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A721A-9EE5-46E2-809D-C1D80108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46" y="4841875"/>
            <a:ext cx="2457802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F8ED2-4953-4CEC-B710-52A2B0E33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80" y="4841875"/>
            <a:ext cx="2495169" cy="1514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19E2B-FA0D-44D1-9F1C-D6B41613B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806" y="4841875"/>
            <a:ext cx="2278337" cy="1514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107D3-4906-4DD6-A47A-F951EB84A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9771" y="2713821"/>
            <a:ext cx="2110351" cy="143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682FA6-7C3B-40A8-8B7A-A105252E0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9771" y="4841875"/>
            <a:ext cx="2110351" cy="1514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F5B4D-5DF7-43DA-980C-C65E9DD94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0062" y="171439"/>
            <a:ext cx="974043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70DB1-82DD-4A5B-A32A-1CB57C95AA51}"/>
              </a:ext>
            </a:extLst>
          </p:cNvPr>
          <p:cNvSpPr/>
          <p:nvPr/>
        </p:nvSpPr>
        <p:spPr>
          <a:xfrm>
            <a:off x="338530" y="276532"/>
            <a:ext cx="2262158" cy="297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200" b="1" kern="10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 and Services  </a:t>
            </a:r>
            <a:endParaRPr lang="en-ZA" sz="1200" kern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5005573" y="1980418"/>
            <a:ext cx="1839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Plumbing Tools    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0A2E00-D1CD-4ECF-85D1-129A00ED98FF}"/>
              </a:ext>
            </a:extLst>
          </p:cNvPr>
          <p:cNvSpPr/>
          <p:nvPr/>
        </p:nvSpPr>
        <p:spPr>
          <a:xfrm>
            <a:off x="338530" y="810867"/>
            <a:ext cx="320876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Construction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Roof Sheeting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Renovation/Roof repair 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Plumbing/Electrify</a:t>
            </a:r>
          </a:p>
          <a:p>
            <a:r>
              <a:rPr lang="en-US" sz="1400" kern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Paving/Painting/Plumbing/grass cutting </a:t>
            </a:r>
            <a:endParaRPr lang="en-ZA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54C08-5D32-45A2-9E91-C159F4BE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7" y="2533143"/>
            <a:ext cx="2420164" cy="141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97544-BA22-4F68-8BB0-74691A74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12" y="2547694"/>
            <a:ext cx="2537138" cy="1419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EEC541-3EFA-42AB-A38D-F90324B2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7" y="4342401"/>
            <a:ext cx="2420163" cy="1419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2D556-4B69-46CB-8388-994D2F8D7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075" y="2533141"/>
            <a:ext cx="2441232" cy="1419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C3DFA-FDFD-4075-96AA-2D46C2DF9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075" y="4342401"/>
            <a:ext cx="2441232" cy="1430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E2B1F9-2833-415A-9BF9-64E5E4DA5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926" y="4353533"/>
            <a:ext cx="2420163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CD9C2-ABBA-4562-BA71-DFB755DCD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513" y="4353533"/>
            <a:ext cx="2537138" cy="1447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51CB6-143A-4A00-B93A-E7A2CEBDE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9926" y="2547694"/>
            <a:ext cx="2420162" cy="1419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0FB1E-8318-4859-8D71-2279923DA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8910" y="95835"/>
            <a:ext cx="998288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76243" y="6476301"/>
            <a:ext cx="410955" cy="245174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4601023" y="240609"/>
            <a:ext cx="379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ZA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And Walkway Maintenance 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98128-2393-4B84-BEEA-2099204A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3" y="1179269"/>
            <a:ext cx="2521591" cy="2134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DAB7A-44B6-4B61-A0CD-20FB48A0A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263" y="1179269"/>
            <a:ext cx="3101834" cy="2117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4DCFDE-0997-4B99-AA57-F40AC011B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3" y="3742152"/>
            <a:ext cx="2521591" cy="2875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4286E-6EA6-453B-817A-CB1215E2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263" y="3742152"/>
            <a:ext cx="3101834" cy="2875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EDF860-C13C-4ECB-A1E5-FF5E266E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68" y="3745323"/>
            <a:ext cx="3914775" cy="26110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BEA0CD-923F-4D79-B8A1-63306907D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468" y="1179269"/>
            <a:ext cx="3990674" cy="2134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B405FC-1E19-48E2-80F5-DD8E8A03A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7633" y="95835"/>
            <a:ext cx="939565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76243" y="6476301"/>
            <a:ext cx="410955" cy="245174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5C701-F4CA-4378-BEE3-874E5DC4FAA7}"/>
              </a:ext>
            </a:extLst>
          </p:cNvPr>
          <p:cNvSpPr/>
          <p:nvPr/>
        </p:nvSpPr>
        <p:spPr>
          <a:xfrm>
            <a:off x="2963064" y="259625"/>
            <a:ext cx="552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1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 Prevention solution, Product as well as Installation</a:t>
            </a:r>
            <a:r>
              <a:rPr lang="en-ZA" b="1" kern="1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ZA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B405FC-1E19-48E2-80F5-DD8E8A03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633" y="95835"/>
            <a:ext cx="939565" cy="696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3" y="792748"/>
            <a:ext cx="3490624" cy="2307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26" y="792748"/>
            <a:ext cx="3297383" cy="2307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374" y="822036"/>
            <a:ext cx="3693824" cy="2277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73" y="3474316"/>
            <a:ext cx="3604054" cy="3083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525" y="3390322"/>
            <a:ext cx="3297383" cy="3167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374" y="3365948"/>
            <a:ext cx="3693824" cy="31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Claude Mashau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073 566 2161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2927" y="4216669"/>
            <a:ext cx="2930673" cy="288000"/>
          </a:xfrm>
        </p:spPr>
        <p:txBody>
          <a:bodyPr/>
          <a:lstStyle/>
          <a:p>
            <a:r>
              <a:rPr lang="en-US" dirty="0"/>
              <a:t>phepoholdings@gmail.com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9" y="4685245"/>
            <a:ext cx="3445782" cy="28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</a:t>
            </a:r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64E04903-1DF6-4DDE-B238-7D330428C4A1}"/>
              </a:ext>
            </a:extLst>
          </p:cNvPr>
          <p:cNvSpPr/>
          <p:nvPr/>
        </p:nvSpPr>
        <p:spPr>
          <a:xfrm>
            <a:off x="1130564" y="110677"/>
            <a:ext cx="3591238" cy="43402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MISSION, VISION AND CORE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0FB3-4349-4F72-9B1A-F4E57EA58204}"/>
              </a:ext>
            </a:extLst>
          </p:cNvPr>
          <p:cNvSpPr txBox="1"/>
          <p:nvPr/>
        </p:nvSpPr>
        <p:spPr>
          <a:xfrm>
            <a:off x="166669" y="1461016"/>
            <a:ext cx="230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5B032-E7DF-41C7-A8E6-514F4C0C06B2}"/>
              </a:ext>
            </a:extLst>
          </p:cNvPr>
          <p:cNvSpPr txBox="1"/>
          <p:nvPr/>
        </p:nvSpPr>
        <p:spPr>
          <a:xfrm>
            <a:off x="167821" y="2046145"/>
            <a:ext cx="6436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service that will add sustainable s value-engineered solutions to the operation of our clients in commerce, industry and the public sector.</a:t>
            </a:r>
          </a:p>
          <a:p>
            <a:endParaRPr lang="en-ZA" sz="1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strive to understand our Client’s needs and to deliver service excellence with uncompromising passion and quality.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0E1FE-DB0B-4A55-9EA1-0D76AA060B4F}"/>
              </a:ext>
            </a:extLst>
          </p:cNvPr>
          <p:cNvSpPr txBox="1"/>
          <p:nvPr/>
        </p:nvSpPr>
        <p:spPr>
          <a:xfrm>
            <a:off x="166669" y="3257996"/>
            <a:ext cx="230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96BF6-8964-490B-A2D1-A41169224E1D}"/>
              </a:ext>
            </a:extLst>
          </p:cNvPr>
          <p:cNvSpPr txBox="1"/>
          <p:nvPr/>
        </p:nvSpPr>
        <p:spPr>
          <a:xfrm>
            <a:off x="167821" y="3593059"/>
            <a:ext cx="643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be the Mining and Infrastructure Specialists of choice in the markets we serve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F98C8-5AD0-46CF-AA58-FB5E9C526915}"/>
              </a:ext>
            </a:extLst>
          </p:cNvPr>
          <p:cNvSpPr txBox="1"/>
          <p:nvPr/>
        </p:nvSpPr>
        <p:spPr>
          <a:xfrm>
            <a:off x="166669" y="4353340"/>
            <a:ext cx="230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BF8B5-636C-4393-A90C-57D035F5DE9C}"/>
              </a:ext>
            </a:extLst>
          </p:cNvPr>
          <p:cNvSpPr txBox="1"/>
          <p:nvPr/>
        </p:nvSpPr>
        <p:spPr>
          <a:xfrm>
            <a:off x="155221" y="4666785"/>
            <a:ext cx="6436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Excellence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Passion and Quality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development and advancement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Focus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Orientated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Health, Safety &amp; Environment</a:t>
            </a:r>
          </a:p>
          <a:p>
            <a:pPr lvl="0"/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4179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</a:t>
            </a:r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64E04903-1DF6-4DDE-B238-7D330428C4A1}"/>
              </a:ext>
            </a:extLst>
          </p:cNvPr>
          <p:cNvSpPr/>
          <p:nvPr/>
        </p:nvSpPr>
        <p:spPr>
          <a:xfrm>
            <a:off x="1130564" y="110677"/>
            <a:ext cx="3591238" cy="43402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Tools and equipment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0FB3-4349-4F72-9B1A-F4E57EA58204}"/>
              </a:ext>
            </a:extLst>
          </p:cNvPr>
          <p:cNvSpPr txBox="1"/>
          <p:nvPr/>
        </p:nvSpPr>
        <p:spPr>
          <a:xfrm>
            <a:off x="166668" y="882833"/>
            <a:ext cx="369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EQUIPMENT PRODUCT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5B032-E7DF-41C7-A8E6-514F4C0C06B2}"/>
              </a:ext>
            </a:extLst>
          </p:cNvPr>
          <p:cNvSpPr txBox="1"/>
          <p:nvPr/>
        </p:nvSpPr>
        <p:spPr>
          <a:xfrm>
            <a:off x="166669" y="1749891"/>
            <a:ext cx="2050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Cable 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Staple guns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Locking, Seals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Strapping &amp; buckles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Strapping Tools</a:t>
            </a:r>
          </a:p>
          <a:p>
            <a:endParaRPr lang="en-ZA" sz="1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0E1FE-DB0B-4A55-9EA1-0D76AA060B4F}"/>
              </a:ext>
            </a:extLst>
          </p:cNvPr>
          <p:cNvSpPr txBox="1"/>
          <p:nvPr/>
        </p:nvSpPr>
        <p:spPr>
          <a:xfrm>
            <a:off x="3429738" y="1768793"/>
            <a:ext cx="295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IRON TOLLS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row, Tommy &amp; Pinch bars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Bolsters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Chisels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Cold Slates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Marlin spikes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Anvils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DAC7-F38C-405A-8A1B-35A9227F420E}"/>
              </a:ext>
            </a:extLst>
          </p:cNvPr>
          <p:cNvSpPr txBox="1"/>
          <p:nvPr/>
        </p:nvSpPr>
        <p:spPr>
          <a:xfrm>
            <a:off x="166668" y="4073545"/>
            <a:ext cx="276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Sealants, tapes, Foams &amp; adhesives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Measuring tapes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Trowels &amp; Floats, straight edges,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Laser distance levels.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2E984-D582-4513-8362-C8F0E81339D9}"/>
              </a:ext>
            </a:extLst>
          </p:cNvPr>
          <p:cNvSpPr txBox="1"/>
          <p:nvPr/>
        </p:nvSpPr>
        <p:spPr>
          <a:xfrm>
            <a:off x="3429737" y="4230588"/>
            <a:ext cx="34254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ZA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Garage &amp; Workshop Equipment</a:t>
            </a:r>
            <a:endParaRPr lang="en-ZA" sz="1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Creepers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Pannelbeating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tools &amp; Spray Guns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Bearing pullers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Transmissions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Jacks and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Tressels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Parts washers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Oil drainers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Workshop presses</a:t>
            </a:r>
          </a:p>
          <a:p>
            <a:pPr algn="l"/>
            <a:endParaRPr lang="en-ZA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7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</a:t>
            </a:r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64E04903-1DF6-4DDE-B238-7D330428C4A1}"/>
              </a:ext>
            </a:extLst>
          </p:cNvPr>
          <p:cNvSpPr/>
          <p:nvPr/>
        </p:nvSpPr>
        <p:spPr>
          <a:xfrm>
            <a:off x="1130564" y="110677"/>
            <a:ext cx="3591238" cy="43402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Tools and equipment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0FB3-4349-4F72-9B1A-F4E57EA58204}"/>
              </a:ext>
            </a:extLst>
          </p:cNvPr>
          <p:cNvSpPr txBox="1"/>
          <p:nvPr/>
        </p:nvSpPr>
        <p:spPr>
          <a:xfrm>
            <a:off x="166669" y="1461016"/>
            <a:ext cx="276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Equipment Product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5B032-E7DF-41C7-A8E6-514F4C0C06B2}"/>
              </a:ext>
            </a:extLst>
          </p:cNvPr>
          <p:cNvSpPr txBox="1"/>
          <p:nvPr/>
        </p:nvSpPr>
        <p:spPr>
          <a:xfrm>
            <a:off x="105092" y="1768793"/>
            <a:ext cx="2050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Torches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Extension Reels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Soldering Irons</a:t>
            </a:r>
          </a:p>
          <a:p>
            <a:endParaRPr lang="en-ZA" sz="1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0E1FE-DB0B-4A55-9EA1-0D76AA060B4F}"/>
              </a:ext>
            </a:extLst>
          </p:cNvPr>
          <p:cNvSpPr txBox="1"/>
          <p:nvPr/>
        </p:nvSpPr>
        <p:spPr>
          <a:xfrm>
            <a:off x="3429737" y="1768793"/>
            <a:ext cx="34254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Electrical Test &amp; Measurement Equipment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Insulation tapes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Cable cutters and crimpers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Cable ties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DAC7-F38C-405A-8A1B-35A9227F420E}"/>
              </a:ext>
            </a:extLst>
          </p:cNvPr>
          <p:cNvSpPr txBox="1"/>
          <p:nvPr/>
        </p:nvSpPr>
        <p:spPr>
          <a:xfrm>
            <a:off x="166668" y="4073545"/>
            <a:ext cx="27647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TOOL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Wrench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Blower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Blower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Glue Gun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 Air Gu</a:t>
            </a:r>
          </a:p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02E984-D582-4513-8362-C8F0E81339D9}"/>
              </a:ext>
            </a:extLst>
          </p:cNvPr>
          <p:cNvSpPr txBox="1"/>
          <p:nvPr/>
        </p:nvSpPr>
        <p:spPr>
          <a:xfrm>
            <a:off x="3429737" y="4230588"/>
            <a:ext cx="20163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ZA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PLUMBING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 threading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 bending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 cutters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</a:p>
          <a:p>
            <a:pPr algn="l"/>
            <a:endParaRPr lang="en-ZA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44678-AC8C-4750-99B1-86421A1DC94C}"/>
              </a:ext>
            </a:extLst>
          </p:cNvPr>
          <p:cNvSpPr txBox="1"/>
          <p:nvPr/>
        </p:nvSpPr>
        <p:spPr>
          <a:xfrm>
            <a:off x="5588002" y="4230588"/>
            <a:ext cx="27626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ZA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CUSTORS &amp; LADDERS</a:t>
            </a:r>
            <a:endParaRPr lang="en-ZA" sz="1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Ladders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Castors</a:t>
            </a:r>
          </a:p>
          <a:p>
            <a:pPr algn="l"/>
            <a:endParaRPr lang="en-ZA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8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33524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64E04903-1DF6-4DDE-B238-7D330428C4A1}"/>
              </a:ext>
            </a:extLst>
          </p:cNvPr>
          <p:cNvSpPr/>
          <p:nvPr/>
        </p:nvSpPr>
        <p:spPr>
          <a:xfrm>
            <a:off x="1130564" y="110677"/>
            <a:ext cx="3591238" cy="43402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Tools and equipment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0FB3-4349-4F72-9B1A-F4E57EA58204}"/>
              </a:ext>
            </a:extLst>
          </p:cNvPr>
          <p:cNvSpPr txBox="1"/>
          <p:nvPr/>
        </p:nvSpPr>
        <p:spPr>
          <a:xfrm>
            <a:off x="166669" y="1461016"/>
            <a:ext cx="276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Equipment Product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5B032-E7DF-41C7-A8E6-514F4C0C06B2}"/>
              </a:ext>
            </a:extLst>
          </p:cNvPr>
          <p:cNvSpPr txBox="1"/>
          <p:nvPr/>
        </p:nvSpPr>
        <p:spPr>
          <a:xfrm>
            <a:off x="166669" y="1749891"/>
            <a:ext cx="2050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LIFTING &amp;RIGGING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Chain Hoists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 hoists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Jib Cranes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 Bolts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 Rope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 rope clamps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Electric Hoists</a:t>
            </a:r>
          </a:p>
          <a:p>
            <a:endParaRPr lang="en-ZA" sz="1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0E1FE-DB0B-4A55-9EA1-0D76AA060B4F}"/>
              </a:ext>
            </a:extLst>
          </p:cNvPr>
          <p:cNvSpPr txBox="1"/>
          <p:nvPr/>
        </p:nvSpPr>
        <p:spPr>
          <a:xfrm>
            <a:off x="2913105" y="1749891"/>
            <a:ext cx="3425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EQUIPMENT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Abrasives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Brush 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Spanners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Wrenches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Socket and Accessories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 tools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DAC7-F38C-405A-8A1B-35A9227F420E}"/>
              </a:ext>
            </a:extLst>
          </p:cNvPr>
          <p:cNvSpPr txBox="1"/>
          <p:nvPr/>
        </p:nvSpPr>
        <p:spPr>
          <a:xfrm>
            <a:off x="166668" y="4073545"/>
            <a:ext cx="2764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DIGGING PICKING AND RAKING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Shovels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Wheelbarrows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Picks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0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C209BF-530C-4F52-890F-D08B2C868B3F}"/>
              </a:ext>
            </a:extLst>
          </p:cNvPr>
          <p:cNvPicPr/>
          <p:nvPr/>
        </p:nvPicPr>
        <p:blipFill rotWithShape="1">
          <a:blip r:embed="rId2"/>
          <a:srcRect r="19139" b="-1"/>
          <a:stretch/>
        </p:blipFill>
        <p:spPr>
          <a:xfrm rot="16200000">
            <a:off x="5961875" y="642124"/>
            <a:ext cx="6872249" cy="558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6</a:t>
            </a:r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64E04903-1DF6-4DDE-B238-7D330428C4A1}"/>
              </a:ext>
            </a:extLst>
          </p:cNvPr>
          <p:cNvSpPr/>
          <p:nvPr/>
        </p:nvSpPr>
        <p:spPr>
          <a:xfrm>
            <a:off x="1130564" y="110677"/>
            <a:ext cx="3591238" cy="43402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POWER TRANSMISSION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0FB3-4349-4F72-9B1A-F4E57EA58204}"/>
              </a:ext>
            </a:extLst>
          </p:cNvPr>
          <p:cNvSpPr txBox="1"/>
          <p:nvPr/>
        </p:nvSpPr>
        <p:spPr>
          <a:xfrm>
            <a:off x="166667" y="684281"/>
            <a:ext cx="330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TRANSMISSION PRODUCT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5B032-E7DF-41C7-A8E6-514F4C0C06B2}"/>
              </a:ext>
            </a:extLst>
          </p:cNvPr>
          <p:cNvSpPr txBox="1"/>
          <p:nvPr/>
        </p:nvSpPr>
        <p:spPr>
          <a:xfrm>
            <a:off x="166667" y="1048525"/>
            <a:ext cx="2050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Cable carrier chains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and conveyor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drive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 forged scraper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Elevator bucket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Leaf Chain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0E1FE-DB0B-4A55-9EA1-0D76AA060B4F}"/>
              </a:ext>
            </a:extLst>
          </p:cNvPr>
          <p:cNvSpPr txBox="1"/>
          <p:nvPr/>
        </p:nvSpPr>
        <p:spPr>
          <a:xfrm>
            <a:off x="2926183" y="1189355"/>
            <a:ext cx="3425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IRONWARE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coupling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range of pulleys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Sprockets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Torque limiters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Universal joints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Locking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Taper-lock bushes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Bolt-on and weld-on hubs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DAC7-F38C-405A-8A1B-35A9227F420E}"/>
              </a:ext>
            </a:extLst>
          </p:cNvPr>
          <p:cNvSpPr txBox="1"/>
          <p:nvPr/>
        </p:nvSpPr>
        <p:spPr>
          <a:xfrm>
            <a:off x="156745" y="3436124"/>
            <a:ext cx="2764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V- and wedge 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Powertwist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Drive &amp; Move 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Banded 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Poly-V belts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Synchronous belts z</a:t>
            </a:r>
          </a:p>
          <a:p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E022F-C2BC-4565-8D96-6DA4D8B420FA}"/>
              </a:ext>
            </a:extLst>
          </p:cNvPr>
          <p:cNvSpPr txBox="1"/>
          <p:nvPr/>
        </p:nvSpPr>
        <p:spPr>
          <a:xfrm>
            <a:off x="166667" y="5467449"/>
            <a:ext cx="10578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BRANDS,</a:t>
            </a:r>
          </a:p>
          <a:p>
            <a:r>
              <a:rPr lang="en-ZA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HUTCHINSON, BTC, TSUBAKI, FENNER, DONGHUA, ESCO, WEBB, ZMC, KABELSCHLEPP, TRANSFLUID, QUICK-FLEX, RATHI, GATES, FALK &amp; SYNERGY.</a:t>
            </a:r>
            <a:endParaRPr lang="en-ZA" sz="14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0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1672-7A91-4A95-9EF1-442A54745DAA}"/>
              </a:ext>
            </a:extLst>
          </p:cNvPr>
          <p:cNvSpPr txBox="1"/>
          <p:nvPr/>
        </p:nvSpPr>
        <p:spPr>
          <a:xfrm>
            <a:off x="0" y="470394"/>
            <a:ext cx="30924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Bearings</a:t>
            </a:r>
          </a:p>
          <a:p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Walking Tall Mining proudly suppliers the full range of bearing products and associated components to industry</a:t>
            </a: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81E77C-6779-4565-B511-776F2BE717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59" y="1799234"/>
            <a:ext cx="2686525" cy="1784374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30FBD-155A-4846-A960-DAFFF0D11E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74" y="4057053"/>
            <a:ext cx="2972552" cy="16850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40EEC-2392-4EAA-98A3-C967027CBB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3108" y="4065442"/>
            <a:ext cx="2809034" cy="1685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04D041-A355-430A-AA49-2D1E060BB7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65059" y="4057053"/>
            <a:ext cx="2662651" cy="168509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D648BB-D8C1-48D7-9A4B-9FBD6C8987D5}"/>
              </a:ext>
            </a:extLst>
          </p:cNvPr>
          <p:cNvSpPr/>
          <p:nvPr/>
        </p:nvSpPr>
        <p:spPr>
          <a:xfrm>
            <a:off x="120306" y="1722620"/>
            <a:ext cx="2014220" cy="289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34BBD-8E32-4861-BF38-F01C858194F5}"/>
              </a:ext>
            </a:extLst>
          </p:cNvPr>
          <p:cNvSpPr txBox="1"/>
          <p:nvPr/>
        </p:nvSpPr>
        <p:spPr>
          <a:xfrm>
            <a:off x="169354" y="1752918"/>
            <a:ext cx="20142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Bearing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Roller Bearing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Precision Bearing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Miniature Bearings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 Bearings Units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Roller housed Units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Plummer Blocks, Sleeves &amp; Accessories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Bals &amp; Rollers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Needle Bearings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 Pulley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8D8707-6817-44D2-9C60-5F673F013EC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078750" y="191742"/>
            <a:ext cx="946785" cy="619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0B77DC-4A0C-485A-881F-909A1C079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622" y="1821780"/>
            <a:ext cx="2950320" cy="1732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0FC0EE-05B7-4B1C-85BC-015BCBA21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393" y="1792908"/>
            <a:ext cx="280903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D648BB-D8C1-48D7-9A4B-9FBD6C8987D5}"/>
              </a:ext>
            </a:extLst>
          </p:cNvPr>
          <p:cNvSpPr/>
          <p:nvPr/>
        </p:nvSpPr>
        <p:spPr>
          <a:xfrm>
            <a:off x="104012" y="1898093"/>
            <a:ext cx="2014220" cy="20187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D9CE9-8F9A-4E04-8403-EA162A1A1C4D}"/>
              </a:ext>
            </a:extLst>
          </p:cNvPr>
          <p:cNvSpPr txBox="1"/>
          <p:nvPr/>
        </p:nvSpPr>
        <p:spPr>
          <a:xfrm>
            <a:off x="94221" y="817915"/>
            <a:ext cx="4128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Seals , V Belt &amp; Conveyor Belt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Walking Tall Mining proudly suppliers the full range of seals products and associated </a:t>
            </a:r>
            <a:r>
              <a:rPr lang="en-Z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industry.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5F4C4-F043-4F3C-8859-7FEF97EF2154}"/>
              </a:ext>
            </a:extLst>
          </p:cNvPr>
          <p:cNvSpPr txBox="1"/>
          <p:nvPr/>
        </p:nvSpPr>
        <p:spPr>
          <a:xfrm>
            <a:off x="146120" y="2002434"/>
            <a:ext cx="20142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rotary shaft seals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Toric</a:t>
            </a: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/face seal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O-ring kits &amp; Cord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Nilos</a:t>
            </a: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Rings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Pneumatic Seal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Hydraulic Seal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sprig Mechanical Seals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Z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Bonded Washer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Waved Washers </a:t>
            </a:r>
            <a:endParaRPr lang="en-Z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86CFCA-4245-416F-A89E-2D988F2A1D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13" y="1995826"/>
            <a:ext cx="2590973" cy="1743796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EA6D9C-4227-4D8E-90AD-B44149CB3C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6" y="1995826"/>
            <a:ext cx="2828907" cy="174379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2F9875-B4FC-41CC-8CDB-1911EE15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85" y="2002434"/>
            <a:ext cx="2590972" cy="1743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5EEEF3-AFDC-42EE-91B3-B51CCCA67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113" y="4465723"/>
            <a:ext cx="2593965" cy="1890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B3A74-5494-4C35-9A29-70BBCB366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38" y="4319605"/>
            <a:ext cx="2590972" cy="1919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33D84-04D8-45E7-A233-A35955AB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064" y="4653132"/>
            <a:ext cx="2828906" cy="17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658" y="95835"/>
            <a:ext cx="764540" cy="6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975</Words>
  <Application>Microsoft Office PowerPoint</Application>
  <PresentationFormat>Widescreen</PresentationFormat>
  <Paragraphs>339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Century Gothic</vt:lpstr>
      <vt:lpstr>CiscoSans ExtraLight</vt:lpstr>
      <vt:lpstr>Gill Sans SemiBold</vt:lpstr>
      <vt:lpstr>Google Sans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Claude</dc:creator>
  <cp:lastModifiedBy>Shavhelafhi Mashau</cp:lastModifiedBy>
  <cp:revision>137</cp:revision>
  <cp:lastPrinted>2021-06-15T11:29:32Z</cp:lastPrinted>
  <dcterms:created xsi:type="dcterms:W3CDTF">2020-12-14T18:39:53Z</dcterms:created>
  <dcterms:modified xsi:type="dcterms:W3CDTF">2022-12-22T19:06:28Z</dcterms:modified>
</cp:coreProperties>
</file>